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8" r:id="rId2"/>
    <p:sldId id="259" r:id="rId3"/>
    <p:sldId id="260" r:id="rId4"/>
    <p:sldId id="261" r:id="rId5"/>
    <p:sldId id="262" r:id="rId6"/>
    <p:sldId id="263" r:id="rId7"/>
    <p:sldId id="265" r:id="rId8"/>
    <p:sldId id="269" r:id="rId9"/>
    <p:sldId id="270" r:id="rId10"/>
    <p:sldId id="271" r:id="rId11"/>
    <p:sldId id="272" r:id="rId12"/>
    <p:sldId id="264" r:id="rId13"/>
    <p:sldId id="267" r:id="rId14"/>
  </p:sldIdLst>
  <p:sldSz cx="9144000" cy="6858000" type="screen4x3"/>
  <p:notesSz cx="6858000" cy="9144000"/>
  <p:custDataLst>
    <p:tags r:id="rId15"/>
  </p:custDataLst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F6AAB4-2F79-4F0C-BB5B-6302B03C75B4}" type="datetimeFigureOut">
              <a:rPr lang="fa-IR" smtClean="0"/>
              <a:t>24/03/1442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61B8ED-7A92-4A3E-8D0A-E2E3F941590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6AAB4-2F79-4F0C-BB5B-6302B03C75B4}" type="datetimeFigureOut">
              <a:rPr lang="fa-IR" smtClean="0"/>
              <a:t>24/03/1442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61B8ED-7A92-4A3E-8D0A-E2E3F941590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6AAB4-2F79-4F0C-BB5B-6302B03C75B4}" type="datetimeFigureOut">
              <a:rPr lang="fa-IR" smtClean="0"/>
              <a:t>24/03/1442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61B8ED-7A92-4A3E-8D0A-E2E3F941590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6AAB4-2F79-4F0C-BB5B-6302B03C75B4}" type="datetimeFigureOut">
              <a:rPr lang="fa-IR" smtClean="0"/>
              <a:t>24/03/1442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61B8ED-7A92-4A3E-8D0A-E2E3F941590D}" type="slidenum">
              <a:rPr lang="fa-IR" smtClean="0"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6AAB4-2F79-4F0C-BB5B-6302B03C75B4}" type="datetimeFigureOut">
              <a:rPr lang="fa-IR" smtClean="0"/>
              <a:t>24/03/1442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61B8ED-7A92-4A3E-8D0A-E2E3F941590D}" type="slidenum">
              <a:rPr lang="fa-IR" smtClean="0"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6AAB4-2F79-4F0C-BB5B-6302B03C75B4}" type="datetimeFigureOut">
              <a:rPr lang="fa-IR" smtClean="0"/>
              <a:t>24/03/1442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61B8ED-7A92-4A3E-8D0A-E2E3F941590D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6AAB4-2F79-4F0C-BB5B-6302B03C75B4}" type="datetimeFigureOut">
              <a:rPr lang="fa-IR" smtClean="0"/>
              <a:t>24/03/1442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61B8ED-7A92-4A3E-8D0A-E2E3F941590D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6AAB4-2F79-4F0C-BB5B-6302B03C75B4}" type="datetimeFigureOut">
              <a:rPr lang="fa-IR" smtClean="0"/>
              <a:t>24/03/1442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61B8ED-7A92-4A3E-8D0A-E2E3F941590D}" type="slidenum">
              <a:rPr lang="fa-IR" smtClean="0"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6AAB4-2F79-4F0C-BB5B-6302B03C75B4}" type="datetimeFigureOut">
              <a:rPr lang="fa-IR" smtClean="0"/>
              <a:t>24/03/1442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61B8ED-7A92-4A3E-8D0A-E2E3F941590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5F6AAB4-2F79-4F0C-BB5B-6302B03C75B4}" type="datetimeFigureOut">
              <a:rPr lang="fa-IR" smtClean="0"/>
              <a:t>24/03/1442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61B8ED-7A92-4A3E-8D0A-E2E3F941590D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F6AAB4-2F79-4F0C-BB5B-6302B03C75B4}" type="datetimeFigureOut">
              <a:rPr lang="fa-IR" smtClean="0"/>
              <a:t>24/03/1442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61B8ED-7A92-4A3E-8D0A-E2E3F941590D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5F6AAB4-2F79-4F0C-BB5B-6302B03C75B4}" type="datetimeFigureOut">
              <a:rPr lang="fa-IR" smtClean="0"/>
              <a:t>24/03/1442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61B8ED-7A92-4A3E-8D0A-E2E3F941590D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/>
          <a:lstStyle/>
          <a:p>
            <a:pPr marL="109728" indent="0" algn="l" rtl="0">
              <a:lnSpc>
                <a:spcPct val="15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An 18-month-old child presents to the emergency center having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brief, generalized tonic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clonic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seizure. He is now postictal and has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temperature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40°C (104°F). During the lumbar puncture (which proves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normal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he has a large, watery stool that has both blood and mucus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it.</a:t>
            </a:r>
            <a:endParaRPr lang="fa-I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1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/>
          <a:lstStyle/>
          <a:p>
            <a:pPr marL="109728" indent="0">
              <a:lnSpc>
                <a:spcPct val="150000"/>
              </a:lnSpc>
              <a:buNone/>
            </a:pP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در معاینه : 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dirty="0" smtClean="0">
                <a:latin typeface="Times New Roman" pitchFamily="18" charset="0"/>
                <a:cs typeface="B Nazanin" pitchFamily="2" charset="-78"/>
              </a:rPr>
              <a:t>تب دار است </a:t>
            </a:r>
            <a:r>
              <a:rPr lang="en-US" dirty="0" smtClean="0">
                <a:latin typeface="Times New Roman" pitchFamily="18" charset="0"/>
                <a:cs typeface="B Nazanin" pitchFamily="2" charset="-78"/>
              </a:rPr>
              <a:t>BT= 39</a:t>
            </a:r>
            <a:r>
              <a:rPr lang="en-US" baseline="30000" dirty="0" smtClean="0">
                <a:latin typeface="Times New Roman" pitchFamily="18" charset="0"/>
                <a:cs typeface="B Nazanin" pitchFamily="2" charset="-78"/>
              </a:rPr>
              <a:t>0C</a:t>
            </a:r>
            <a:endParaRPr lang="fa-IR" baseline="30000" dirty="0" smtClean="0">
              <a:latin typeface="Times New Roman" pitchFamily="18" charset="0"/>
              <a:cs typeface="B Nazanin" pitchFamily="2" charset="-78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B Nazanin" pitchFamily="2" charset="-78"/>
              </a:rPr>
              <a:t>Ill</a:t>
            </a:r>
            <a:r>
              <a:rPr lang="fa-IR" dirty="0" smtClean="0">
                <a:latin typeface="Times New Roman" pitchFamily="18" charset="0"/>
                <a:cs typeface="B Nazanin" pitchFamily="2" charset="-78"/>
              </a:rPr>
              <a:t> وتوکسیک به نظر می رسد 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dirty="0" smtClean="0">
                <a:latin typeface="Times New Roman" pitchFamily="18" charset="0"/>
                <a:cs typeface="B Nazanin" pitchFamily="2" charset="-78"/>
              </a:rPr>
              <a:t>مخاطات خشک است 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dirty="0" smtClean="0">
                <a:latin typeface="Times New Roman" pitchFamily="18" charset="0"/>
                <a:cs typeface="B Nazanin" pitchFamily="2" charset="-78"/>
              </a:rPr>
              <a:t>اشک ندارد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dirty="0" smtClean="0">
                <a:latin typeface="Times New Roman" pitchFamily="18" charset="0"/>
                <a:cs typeface="B Nazanin" pitchFamily="2" charset="-78"/>
              </a:rPr>
              <a:t>شکم دیستانته است 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dirty="0" smtClean="0">
                <a:latin typeface="Times New Roman" pitchFamily="18" charset="0"/>
                <a:cs typeface="B Nazanin" pitchFamily="2" charset="-78"/>
              </a:rPr>
              <a:t>علائم تحریک  مننژ منفی است </a:t>
            </a:r>
            <a:endParaRPr lang="fa-IR" dirty="0">
              <a:latin typeface="Times New Roman" pitchFamily="18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577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درآزمایش مدفوع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B Nazanin" pitchFamily="2" charset="-78"/>
              </a:rPr>
              <a:t>WBC= Many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B Nazanin" pitchFamily="2" charset="-78"/>
              </a:rPr>
              <a:t>RBC= Many</a:t>
            </a:r>
          </a:p>
          <a:p>
            <a:pPr marL="109728" indent="0" algn="l" rtl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B Nazanin" pitchFamily="2" charset="-78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B Nazanin" pitchFamily="2" charset="-78"/>
              </a:rPr>
              <a:t>Entamoeba</a:t>
            </a:r>
            <a:r>
              <a:rPr lang="en-US" sz="2800" dirty="0" smtClean="0"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B Nazanin" pitchFamily="2" charset="-78"/>
              </a:rPr>
              <a:t>Histolytica</a:t>
            </a:r>
            <a:r>
              <a:rPr lang="en-US" sz="2800" dirty="0" smtClean="0">
                <a:latin typeface="Times New Roman" pitchFamily="18" charset="0"/>
                <a:cs typeface="B Nazanin" pitchFamily="2" charset="-78"/>
              </a:rPr>
              <a:t> cyst and </a:t>
            </a:r>
            <a:r>
              <a:rPr lang="en-US" sz="2800" dirty="0" err="1" smtClean="0">
                <a:latin typeface="Times New Roman" pitchFamily="18" charset="0"/>
                <a:cs typeface="B Nazanin" pitchFamily="2" charset="-78"/>
              </a:rPr>
              <a:t>Trophozoites</a:t>
            </a:r>
            <a:r>
              <a:rPr lang="en-US" sz="2800" smtClean="0">
                <a:latin typeface="Times New Roman" pitchFamily="18" charset="0"/>
                <a:cs typeface="B Nazanin" pitchFamily="2" charset="-78"/>
              </a:rPr>
              <a:t> were seen</a:t>
            </a:r>
            <a:endParaRPr lang="fa-IR" sz="2800" dirty="0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6243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4" t="2315" r="2629" b="19396"/>
          <a:stretch/>
        </p:blipFill>
        <p:spPr>
          <a:xfrm>
            <a:off x="-102373" y="548680"/>
            <a:ext cx="9015517" cy="4968552"/>
          </a:xfrm>
        </p:spPr>
      </p:pic>
    </p:spTree>
    <p:extLst>
      <p:ext uri="{BB962C8B-B14F-4D97-AF65-F5344CB8AC3E}">
        <p14:creationId xmlns:p14="http://schemas.microsoft.com/office/powerpoint/2010/main" val="178130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/>
          </a:bodyPr>
          <a:lstStyle/>
          <a:p>
            <a:pPr marL="109728" indent="0" algn="just" rtl="0">
              <a:lnSpc>
                <a:spcPct val="15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2-year-old boy develops bloody diarrhea shortly after eating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afast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-food restaurant. A few days later, he develops pallor and lethargy;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hisface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looks swollen and his mother reports that he has been urinating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verylittle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Laboratory evaluation reveals low hematocrit and platelet count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andpositive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blood and protein in the urine. Which of the following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diagnosesis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likely to explain these symptoms?</a:t>
            </a:r>
            <a:endParaRPr lang="fa-I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24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 fontScale="92500" lnSpcReduction="20000"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fa-IR" dirty="0" smtClean="0">
                <a:latin typeface="Times New Roman" pitchFamily="18" charset="0"/>
                <a:cs typeface="B Nazanin" pitchFamily="2" charset="-78"/>
              </a:rPr>
              <a:t>در آزمایشات 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dirty="0" err="1" smtClean="0">
                <a:latin typeface="Times New Roman" pitchFamily="18" charset="0"/>
                <a:cs typeface="B Nazanin" pitchFamily="2" charset="-78"/>
              </a:rPr>
              <a:t>Hb</a:t>
            </a:r>
            <a:r>
              <a:rPr lang="en-US" dirty="0" smtClean="0">
                <a:latin typeface="Times New Roman" pitchFamily="18" charset="0"/>
                <a:cs typeface="B Nazanin" pitchFamily="2" charset="-78"/>
              </a:rPr>
              <a:t>=11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B Nazanin" pitchFamily="2" charset="-78"/>
              </a:rPr>
              <a:t>WBC= 12000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B Nazanin" pitchFamily="2" charset="-78"/>
              </a:rPr>
              <a:t>Poly= 80%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dirty="0" err="1" smtClean="0">
                <a:latin typeface="Times New Roman" pitchFamily="18" charset="0"/>
                <a:cs typeface="B Nazanin" pitchFamily="2" charset="-78"/>
              </a:rPr>
              <a:t>Lym</a:t>
            </a:r>
            <a:r>
              <a:rPr lang="en-US" dirty="0" smtClean="0">
                <a:latin typeface="Times New Roman" pitchFamily="18" charset="0"/>
                <a:cs typeface="B Nazanin" pitchFamily="2" charset="-78"/>
              </a:rPr>
              <a:t>= 20%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B Nazanin" pitchFamily="2" charset="-78"/>
              </a:rPr>
              <a:t>PLT=300000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B Nazanin" pitchFamily="2" charset="-78"/>
              </a:rPr>
              <a:t>Na= 140 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B Nazanin" pitchFamily="2" charset="-78"/>
              </a:rPr>
              <a:t>K= 4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B Nazanin" pitchFamily="2" charset="-78"/>
              </a:rPr>
              <a:t>Ionized </a:t>
            </a:r>
            <a:r>
              <a:rPr lang="en-US" dirty="0" err="1" smtClean="0">
                <a:latin typeface="Times New Roman" pitchFamily="18" charset="0"/>
                <a:cs typeface="B Nazanin" pitchFamily="2" charset="-78"/>
              </a:rPr>
              <a:t>Ca</a:t>
            </a:r>
            <a:r>
              <a:rPr lang="en-US" dirty="0" smtClean="0">
                <a:latin typeface="Times New Roman" pitchFamily="18" charset="0"/>
                <a:cs typeface="B Nazanin" pitchFamily="2" charset="-78"/>
              </a:rPr>
              <a:t>   = 1.1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B Nazanin" pitchFamily="2" charset="-78"/>
              </a:rPr>
              <a:t>BS=85</a:t>
            </a:r>
          </a:p>
          <a:p>
            <a:pPr marL="109728" indent="0">
              <a:lnSpc>
                <a:spcPct val="150000"/>
              </a:lnSpc>
              <a:buNone/>
            </a:pPr>
            <a:endParaRPr lang="en-US" dirty="0">
              <a:latin typeface="Times New Roman" pitchFamily="18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495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درآزمایش مدفوع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B Nazanin" pitchFamily="2" charset="-78"/>
              </a:rPr>
              <a:t>WBC= Moderate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B Nazanin" pitchFamily="2" charset="-78"/>
              </a:rPr>
              <a:t>RBC= Moderate</a:t>
            </a:r>
          </a:p>
          <a:p>
            <a:pPr marL="109728" indent="0">
              <a:lnSpc>
                <a:spcPct val="150000"/>
              </a:lnSpc>
              <a:buNone/>
            </a:pPr>
            <a:endParaRPr lang="fa-IR" sz="2800" dirty="0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308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پزشک اورژانس با احتمال  </a:t>
            </a:r>
            <a:r>
              <a:rPr lang="en-US" sz="2800" dirty="0" smtClean="0">
                <a:latin typeface="Times New Roman" pitchFamily="18" charset="0"/>
                <a:cs typeface="B Nazanin" pitchFamily="2" charset="-78"/>
              </a:rPr>
              <a:t>Shigellosis</a:t>
            </a:r>
            <a:endParaRPr lang="fa-IR" sz="2800" dirty="0" smtClean="0">
              <a:latin typeface="Times New Roman" pitchFamily="18" charset="0"/>
              <a:cs typeface="B Nazanin" pitchFamily="2" charset="-78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درمان با سنترباکسون وریدی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با دوز روزانه </a:t>
            </a:r>
            <a:r>
              <a:rPr lang="en-US" sz="2800" dirty="0" smtClean="0">
                <a:latin typeface="Times New Roman" pitchFamily="18" charset="0"/>
                <a:cs typeface="B Nazanin" pitchFamily="2" charset="-78"/>
              </a:rPr>
              <a:t>50 mg</a:t>
            </a:r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 یکبار در روز را پیشنهاد می کند </a:t>
            </a:r>
            <a:endParaRPr lang="fa-IR" sz="2800" dirty="0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3507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بعد از 48 ساعت علیرغم  بهبودی نسبی بیمار همچنان  تب دار است 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B Nazanin" pitchFamily="2" charset="-78"/>
              </a:rPr>
              <a:t>BT=38</a:t>
            </a:r>
            <a:r>
              <a:rPr lang="en-US" sz="2800" baseline="30000" dirty="0" smtClean="0">
                <a:latin typeface="Times New Roman" pitchFamily="18" charset="0"/>
                <a:cs typeface="B Nazanin" pitchFamily="2" charset="-78"/>
              </a:rPr>
              <a:t>0c</a:t>
            </a:r>
            <a:endParaRPr lang="fa-IR" sz="2800" baseline="30000" dirty="0" smtClean="0">
              <a:latin typeface="Times New Roman" pitchFamily="18" charset="0"/>
              <a:cs typeface="B Nazanin" pitchFamily="2" charset="-78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حجم اسهال کمتر شده 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مادر وجود رگه های مشکوک خون را در مدفوع گزارش می کند </a:t>
            </a:r>
            <a:endParaRPr lang="fa-IR" sz="2800" dirty="0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8651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دید مستقیم مدفوع </a:t>
            </a:r>
            <a:endParaRPr lang="en-US" sz="2800" dirty="0" smtClean="0">
              <a:latin typeface="Times New Roman" pitchFamily="18" charset="0"/>
              <a:cs typeface="B Nazanin" pitchFamily="2" charset="-78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B Nazanin" pitchFamily="2" charset="-78"/>
              </a:rPr>
              <a:t>WBC= Moderate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B Nazanin" pitchFamily="2" charset="-78"/>
              </a:rPr>
              <a:t>RBC= Moderate</a:t>
            </a:r>
            <a:endParaRPr lang="fa-IR" sz="2800" dirty="0" smtClean="0">
              <a:latin typeface="Times New Roman" pitchFamily="18" charset="0"/>
              <a:cs typeface="B Nazanin" pitchFamily="2" charset="-78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fa-IR" sz="2800" dirty="0" smtClean="0">
                <a:latin typeface="Times New Roman" pitchFamily="18" charset="0"/>
                <a:cs typeface="B Nazanin" pitchFamily="2" charset="-78"/>
              </a:rPr>
              <a:t>کشت مدفوع </a:t>
            </a:r>
            <a:endParaRPr lang="fa-IR" sz="2800" dirty="0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6711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1" t="5543"/>
          <a:stretch/>
        </p:blipFill>
        <p:spPr>
          <a:xfrm>
            <a:off x="131182" y="548680"/>
            <a:ext cx="8447866" cy="5472608"/>
          </a:xfrm>
        </p:spPr>
      </p:pic>
    </p:spTree>
    <p:extLst>
      <p:ext uri="{BB962C8B-B14F-4D97-AF65-F5344CB8AC3E}">
        <p14:creationId xmlns:p14="http://schemas.microsoft.com/office/powerpoint/2010/main" val="291137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42798" y="3244334"/>
            <a:ext cx="258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2798" y="3244334"/>
            <a:ext cx="258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4442798" y="3244334"/>
            <a:ext cx="258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9911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fa-IR" sz="2800" dirty="0" smtClean="0">
                <a:cs typeface="B Nazanin" pitchFamily="2" charset="-78"/>
              </a:rPr>
              <a:t>کودک 3 ساله با تابلوی تب و تشنج به اورژانس مرکز پزشکی کودکان مراجعه می کند مادر بیمار از استفراغ ، اسهال آبکی حجیم شکایت دارد</a:t>
            </a:r>
            <a:endParaRPr lang="fa-IR" sz="2800" dirty="0"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1174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12d91beaac9c77b822c1192add907ca14862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</TotalTime>
  <Words>290</Words>
  <Application>Microsoft Office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Case 2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kodakan</dc:creator>
  <cp:lastModifiedBy>shahr</cp:lastModifiedBy>
  <cp:revision>36</cp:revision>
  <dcterms:created xsi:type="dcterms:W3CDTF">2015-04-14T05:28:09Z</dcterms:created>
  <dcterms:modified xsi:type="dcterms:W3CDTF">2020-11-09T04:56:32Z</dcterms:modified>
</cp:coreProperties>
</file>